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327" r:id="rId3"/>
    <p:sldId id="271" r:id="rId4"/>
    <p:sldId id="267" r:id="rId5"/>
    <p:sldId id="268" r:id="rId6"/>
    <p:sldId id="308" r:id="rId7"/>
    <p:sldId id="309" r:id="rId8"/>
    <p:sldId id="310" r:id="rId9"/>
    <p:sldId id="312" r:id="rId10"/>
    <p:sldId id="311" r:id="rId11"/>
    <p:sldId id="284" r:id="rId12"/>
    <p:sldId id="305" r:id="rId13"/>
    <p:sldId id="288" r:id="rId14"/>
    <p:sldId id="289" r:id="rId15"/>
    <p:sldId id="307" r:id="rId16"/>
    <p:sldId id="290" r:id="rId17"/>
    <p:sldId id="323" r:id="rId18"/>
    <p:sldId id="324" r:id="rId19"/>
    <p:sldId id="325" r:id="rId20"/>
    <p:sldId id="317" r:id="rId21"/>
    <p:sldId id="313" r:id="rId22"/>
    <p:sldId id="314" r:id="rId23"/>
    <p:sldId id="315" r:id="rId24"/>
    <p:sldId id="320" r:id="rId25"/>
    <p:sldId id="321" r:id="rId26"/>
    <p:sldId id="279" r:id="rId27"/>
    <p:sldId id="280" r:id="rId28"/>
    <p:sldId id="329" r:id="rId29"/>
    <p:sldId id="330" r:id="rId30"/>
    <p:sldId id="32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2403"/>
    <a:srgbClr val="130901"/>
    <a:srgbClr val="CC34B6"/>
    <a:srgbClr val="8BFF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72E2-335E-4393-96E9-665A8EF919E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3A471-80DD-4945-AC0A-6B0D939E2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BFD4-D948-4917-90BD-3D0C2745C12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18470-0570-4BDC-9AC7-098DD34F8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82F7-6F11-4994-BCF6-D629F43B245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1625-04BA-4AD0-8AF0-22756DC5C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C0D56-F0A9-4424-A691-B0E019C7F21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4D53D-96F1-417C-A8A7-89D830C39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B90D6-1694-420F-AC3A-B79579C4A15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B77F3-54F3-4BB0-9E65-0D3195B74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4BB5F-3CEB-4046-A886-394269627A0A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B298C-7544-48FD-9576-E78D6EB31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7385-8861-4A95-BD80-B09B29CB6C5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86267-2FC8-4DF7-B998-D6109B8C3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56C2B-C6CE-456B-A8CA-48ED21CD446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50B8F-EC4F-4342-AABE-E2BE6AAA2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82BF8-3216-4FC3-9A59-21D5F083C87B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A0EC6-FD0C-4208-B84D-371DAB545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37D-0C7F-46F8-B2BC-5B6C32E56D5D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55A18-1B4A-496F-BA04-6BEE9FC5E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D00C-4831-4877-AF94-84556EB86E75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D9C43-E226-4D78-9A19-3C00680EB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09819B-09A3-4496-8C44-D9956C6B7BA2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FACE48-F31C-4684-996F-8287C4AC3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b="1" dirty="0"/>
              <a:t>Читаем рассказы </a:t>
            </a:r>
            <a:endParaRPr lang="ru-RU" sz="7200" b="1" dirty="0" smtClean="0"/>
          </a:p>
          <a:p>
            <a:pPr marL="0" indent="0" algn="ctr">
              <a:buNone/>
            </a:pPr>
            <a:r>
              <a:rPr lang="ru-RU" sz="7200" b="1" dirty="0" smtClean="0"/>
              <a:t>о </a:t>
            </a:r>
            <a:r>
              <a:rPr lang="ru-RU" sz="7200" b="1" dirty="0"/>
              <a:t>животных.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3523737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12" descr="http://www.100book.ru/b339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0"/>
            <a:ext cx="53578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/>
              <a:t>Кто это?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54292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sz="6000" b="1" dirty="0" smtClean="0"/>
              <a:t>Днём слепа, ночью зряча, мышей ловит, а не кот.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rgbClr val="4D2403"/>
                </a:solidFill>
              </a:rPr>
              <a:t>   Всю ночь летает — мышей   добывает, а станет светло — спать летит в дупло.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C:\Users\Елена\Desktop\с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0"/>
            <a:ext cx="53641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Содержимое 3" descr="1171188690_owl_01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28688" y="0"/>
            <a:ext cx="7402512" cy="6858000"/>
          </a:xfrm>
        </p:spPr>
      </p:pic>
      <p:sp>
        <p:nvSpPr>
          <p:cNvPr id="29698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562" y="285728"/>
            <a:ext cx="4643438" cy="3929065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dirty="0" smtClean="0"/>
              <a:t>Виталий Бианки</a:t>
            </a:r>
            <a:br>
              <a:rPr lang="ru-RU" sz="8800" dirty="0" smtClean="0"/>
            </a:br>
            <a:r>
              <a:rPr lang="ru-RU" sz="8800" dirty="0" smtClean="0">
                <a:solidFill>
                  <a:schemeClr val="bg1"/>
                </a:solidFill>
              </a:rPr>
              <a:t>«Сова»</a:t>
            </a:r>
          </a:p>
        </p:txBody>
      </p:sp>
      <p:pic>
        <p:nvPicPr>
          <p:cNvPr id="30724" name="Picture 5" descr="det-pisateli18_20061210_14634195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862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2" descr="http://maxima-library.org/covers/229228_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0"/>
            <a:ext cx="5316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    </a:t>
            </a:r>
            <a:r>
              <a:rPr lang="ru-RU" sz="8900" u="sng" dirty="0" err="1" smtClean="0"/>
              <a:t>хо-ро-нишь-ся</a:t>
            </a:r>
            <a:r>
              <a:rPr lang="ru-RU" sz="8900" u="sng" dirty="0" smtClean="0"/>
              <a:t/>
            </a:r>
            <a:br>
              <a:rPr lang="ru-RU" sz="8900" u="sng" dirty="0" smtClean="0"/>
            </a:br>
            <a:r>
              <a:rPr lang="ru-RU" sz="8900" dirty="0" smtClean="0"/>
              <a:t>  </a:t>
            </a:r>
            <a:r>
              <a:rPr lang="ru-RU" sz="8900" u="sng" dirty="0" err="1" smtClean="0"/>
              <a:t>стро-ро-нишь-ся</a:t>
            </a:r>
            <a:r>
              <a:rPr lang="ru-RU" sz="8900" u="sng" dirty="0" smtClean="0"/>
              <a:t/>
            </a:r>
            <a:br>
              <a:rPr lang="ru-RU" sz="8900" u="sng" dirty="0" smtClean="0"/>
            </a:br>
            <a:r>
              <a:rPr lang="ru-RU" sz="8900" dirty="0" smtClean="0"/>
              <a:t>  </a:t>
            </a:r>
            <a:r>
              <a:rPr lang="ru-RU" sz="8900" u="sng" dirty="0" err="1" smtClean="0"/>
              <a:t>рас-сер-ди-лась</a:t>
            </a:r>
            <a:r>
              <a:rPr lang="ru-RU" sz="8900" u="sng" dirty="0" smtClean="0"/>
              <a:t/>
            </a:r>
            <a:br>
              <a:rPr lang="ru-RU" sz="8900" u="sng" dirty="0" smtClean="0"/>
            </a:br>
            <a:r>
              <a:rPr lang="ru-RU" sz="8900" dirty="0" smtClean="0"/>
              <a:t>  </a:t>
            </a:r>
            <a:r>
              <a:rPr lang="ru-RU" sz="8900" u="sng" dirty="0" err="1" smtClean="0"/>
              <a:t>пе-ре-кли-ка-ют-ся</a:t>
            </a:r>
            <a:r>
              <a:rPr lang="ru-RU" sz="8900" u="sng" dirty="0" smtClean="0"/>
              <a:t/>
            </a:r>
            <a:br>
              <a:rPr lang="ru-RU" sz="8900" u="sng" dirty="0" smtClean="0"/>
            </a:br>
            <a:r>
              <a:rPr lang="ru-RU" sz="8900" dirty="0" smtClean="0"/>
              <a:t>  </a:t>
            </a:r>
            <a:r>
              <a:rPr lang="ru-RU" sz="8900" u="sng" dirty="0" err="1" smtClean="0"/>
              <a:t>за-гля-ды-ва-ют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 smtClean="0"/>
          </a:p>
        </p:txBody>
      </p:sp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4" name="Picture 2" descr="C:\Users\Елена\Desktop\мы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85750"/>
            <a:ext cx="8501063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7108" name="Picture 2" descr="C:\Users\Елена\Desktop\шм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85750"/>
            <a:ext cx="8358187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8132" name="Picture 2" descr="http://kapilyar.ru/wp-content/uploads/2012/12/trifol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прогнозировать содержание информации на основе заголовка и опорных слов\схемы  по произведению «</a:t>
            </a:r>
            <a:r>
              <a:rPr lang="ru-RU" sz="4400" dirty="0" err="1"/>
              <a:t>В.В.Бианки</a:t>
            </a:r>
            <a:r>
              <a:rPr lang="ru-RU" sz="4400" dirty="0"/>
              <a:t> «Сова».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7687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4751387" cy="882650"/>
          </a:xfrm>
        </p:spPr>
        <p:txBody>
          <a:bodyPr/>
          <a:lstStyle/>
          <a:p>
            <a:pPr eaLnBrk="1" hangingPunct="1"/>
            <a:r>
              <a:rPr lang="ru-RU" b="1" u="sng" smtClean="0"/>
              <a:t>Словарная работа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539750" y="11969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утекает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кормовистый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цветень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хорониться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раздолье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кабы худа не вышло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чай белить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Arial Unicode MS" pitchFamily="34" charset="-128"/>
              </a:rPr>
              <a:t>пойло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b="1" smtClean="0">
              <a:latin typeface="Arial Unicode MS" pitchFamily="34" charset="-128"/>
            </a:endParaRPr>
          </a:p>
        </p:txBody>
      </p:sp>
      <p:pic>
        <p:nvPicPr>
          <p:cNvPr id="33795" name="i-main-pic" descr="Картинка 164 из 403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0"/>
            <a:ext cx="37798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WordArt 4"/>
          <p:cNvSpPr>
            <a:spLocks noChangeArrowheads="1" noChangeShapeType="1" noTextEdit="1"/>
          </p:cNvSpPr>
          <p:nvPr/>
        </p:nvSpPr>
        <p:spPr bwMode="auto">
          <a:xfrm>
            <a:off x="357188" y="285750"/>
            <a:ext cx="8358187" cy="62150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  <a:t>Физминутка</a:t>
            </a: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latin typeface="Arial"/>
                <a:cs typeface="Arial"/>
              </a:rPr>
              <a:t>для глаз</a:t>
            </a:r>
          </a:p>
        </p:txBody>
      </p:sp>
      <p:pic>
        <p:nvPicPr>
          <p:cNvPr id="34818" name="Picture 5" descr="post-6773-11631909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21179">
            <a:off x="1211263" y="2805113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82518" flipH="1">
            <a:off x="5472113" y="2763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331913" y="333375"/>
            <a:ext cx="5545137" cy="1727200"/>
          </a:xfrm>
          <a:prstGeom prst="cloudCallout">
            <a:avLst>
              <a:gd name="adj1" fmla="val -21227"/>
              <a:gd name="adj2" fmla="val 38509"/>
            </a:avLst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916238" y="1989138"/>
            <a:ext cx="144462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635375" y="1989138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4572000" y="1268413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 rot="20368429" flipH="1">
            <a:off x="6011863" y="1628775"/>
            <a:ext cx="144462" cy="431800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5048250"/>
            <a:ext cx="12969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292600"/>
            <a:ext cx="10810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941888"/>
            <a:ext cx="12969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5292725" y="1196975"/>
            <a:ext cx="792163" cy="7921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 rot="1009340">
            <a:off x="5360988" y="2009775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auto">
          <a:xfrm rot="2878885">
            <a:off x="4837113" y="168116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 rot="5400000">
            <a:off x="4571207" y="980281"/>
            <a:ext cx="144462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 rot="7475587">
            <a:off x="4818856" y="391319"/>
            <a:ext cx="144463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 rot="10800000">
            <a:off x="5508625" y="0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 rot="-8838398">
            <a:off x="6096000" y="762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 rot="-7330253">
            <a:off x="6550819" y="486569"/>
            <a:ext cx="144463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rot="-5400000">
            <a:off x="6732588" y="105251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8" name="Oval 34"/>
          <p:cNvSpPr>
            <a:spLocks noChangeArrowheads="1"/>
          </p:cNvSpPr>
          <p:nvPr/>
        </p:nvSpPr>
        <p:spPr bwMode="auto">
          <a:xfrm rot="-2457754">
            <a:off x="6497638" y="1725613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 rot="-717174">
            <a:off x="5938838" y="20447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300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02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9148495">
            <a:off x="4859338" y="4221163"/>
            <a:ext cx="1119187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-5814053">
            <a:off x="931863" y="4189412"/>
            <a:ext cx="111918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12605 0.4305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215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6285 0.5143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25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9462 0.4937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247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112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16545 0.5564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500"/>
                            </p:stCondLst>
                            <p:childTnLst>
                              <p:par>
                                <p:cTn id="8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500"/>
                            </p:stCondLst>
                            <p:childTnLst>
                              <p:par>
                                <p:cTn id="9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6500"/>
                            </p:stCondLst>
                            <p:childTnLst>
                              <p:par>
                                <p:cTn id="96" presetID="10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65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8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9500"/>
                            </p:stCondLst>
                            <p:childTnLst>
                              <p:par>
                                <p:cTn id="12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2500"/>
                            </p:stCondLst>
                            <p:childTnLst>
                              <p:par>
                                <p:cTn id="13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6500"/>
                            </p:stCondLst>
                            <p:childTnLst>
                              <p:par>
                                <p:cTn id="1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95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2500"/>
                            </p:stCondLst>
                            <p:childTnLst>
                              <p:par>
                                <p:cTn id="1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5500"/>
                            </p:stCondLst>
                            <p:childTnLst>
                              <p:par>
                                <p:cTn id="15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  <p:bldP spid="11266" grpId="0" animBg="1"/>
      <p:bldP spid="11266" grpId="1"/>
      <p:bldP spid="11266" grpId="2" animBg="1"/>
      <p:bldP spid="11274" grpId="0" animBg="1"/>
      <p:bldP spid="11274" grpId="1" animBg="1"/>
      <p:bldP spid="11274" grpId="2" animBg="1"/>
      <p:bldP spid="11274" grpId="3" animBg="1"/>
      <p:bldP spid="11275" grpId="0" animBg="1"/>
      <p:bldP spid="11275" grpId="1" animBg="1"/>
      <p:bldP spid="11275" grpId="2" animBg="1"/>
      <p:bldP spid="11275" grpId="3" animBg="1"/>
      <p:bldP spid="11276" grpId="0" animBg="1"/>
      <p:bldP spid="11276" grpId="1" animBg="1"/>
      <p:bldP spid="11276" grpId="2" animBg="1"/>
      <p:bldP spid="11276" grpId="3" animBg="1"/>
      <p:bldP spid="11277" grpId="0" animBg="1"/>
      <p:bldP spid="11277" grpId="1" animBg="1"/>
      <p:bldP spid="11277" grpId="2" animBg="1"/>
      <p:bldP spid="11277" grpId="3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8" grpId="0" animBg="1"/>
      <p:bldP spid="1129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36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571500"/>
            <a:ext cx="10858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1928813" y="1357313"/>
            <a:ext cx="857250" cy="35718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4" name="Picture 4" descr="C:\Documents and Settings\Admin\Мои документы\Мои рисунки\index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714375"/>
            <a:ext cx="18145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5286375" y="1357313"/>
            <a:ext cx="857250" cy="35718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5" name="Picture 5" descr="C:\Documents and Settings\Admin\Мои документы\Мои рисунки\3689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571500"/>
            <a:ext cx="1995487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C:\Documents and Settings\Admin\Мои документы\Мои рисунки\lp003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286250"/>
            <a:ext cx="1571625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/>
          <p:nvPr/>
        </p:nvSpPr>
        <p:spPr>
          <a:xfrm rot="5400000">
            <a:off x="6893719" y="3107531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7" name="Picture 7" descr="C:\Documents and Settings\Admin\Мои документы\Мои рисунки\slide0009_image01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4625" y="2786063"/>
            <a:ext cx="2070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/>
          <p:cNvSpPr/>
          <p:nvPr/>
        </p:nvSpPr>
        <p:spPr>
          <a:xfrm rot="13566260">
            <a:off x="5712619" y="4112419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8" name="Picture 8" descr="C:\Documents and Settings\Admin\Мои документы\Мои рисунки\ac441de4ebb5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429125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/>
          <p:cNvSpPr/>
          <p:nvPr/>
        </p:nvSpPr>
        <p:spPr>
          <a:xfrm rot="8102065">
            <a:off x="3144838" y="3965575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9" name="Picture 9" descr="C:\Documents and Settings\Admin\Мои документы\Мои рисунки\tea-pot-cup-lg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857500"/>
            <a:ext cx="15001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 rot="13566260">
            <a:off x="1712119" y="4112419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1"/>
          <p:cNvSpPr txBox="1">
            <a:spLocks noChangeArrowheads="1"/>
          </p:cNvSpPr>
          <p:nvPr/>
        </p:nvSpPr>
        <p:spPr bwMode="auto">
          <a:xfrm>
            <a:off x="500063" y="500063"/>
            <a:ext cx="8143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животные помогают человеку, а человек должен помогать животным.</a:t>
            </a:r>
          </a:p>
        </p:txBody>
      </p:sp>
      <p:pic>
        <p:nvPicPr>
          <p:cNvPr id="31746" name="Picture 2" descr="C:\Documents and Settings\Admin\Мои документы\Мои рисунки\56449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571744"/>
            <a:ext cx="3200400" cy="3857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C:\Documents and Settings\Admin\Мои документы\Мои рисунки\big4155512417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3143272" cy="3536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786188" y="4000500"/>
            <a:ext cx="1428750" cy="642938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прогнозировать содержание информации на основе заголовка и опорных слов\схемы  по произведению «</a:t>
            </a:r>
            <a:r>
              <a:rPr lang="ru-RU" sz="4400" dirty="0" err="1"/>
              <a:t>В.В.Бианки</a:t>
            </a:r>
            <a:r>
              <a:rPr lang="ru-RU" sz="4400" dirty="0"/>
              <a:t> «Сова».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52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dirty="0" smtClean="0"/>
              <a:t>Лесенка успеха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174042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357188"/>
            <a:ext cx="8043862" cy="57689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«Разорви цепочку»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СЕГОД</a:t>
            </a:r>
            <a:r>
              <a:rPr lang="ru-RU" sz="8000" b="1" dirty="0" err="1" smtClean="0">
                <a:solidFill>
                  <a:srgbClr val="00B050"/>
                </a:solidFill>
              </a:rPr>
              <a:t>НЯ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НАУ</a:t>
            </a:r>
            <a:r>
              <a:rPr lang="ru-RU" sz="2400" b="1" dirty="0" err="1" smtClean="0">
                <a:solidFill>
                  <a:srgbClr val="FF0000"/>
                </a:solidFill>
              </a:rPr>
              <a:t>РО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КЕМЫБУДЕМ</a:t>
            </a:r>
            <a:r>
              <a:rPr lang="ru-RU" sz="6000" b="1" i="1" dirty="0" err="1" smtClean="0">
                <a:solidFill>
                  <a:srgbClr val="FFFF00"/>
                </a:solidFill>
              </a:rPr>
              <a:t>Чи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ТАТЬС</a:t>
            </a:r>
            <a:r>
              <a:rPr lang="ru-RU" sz="9600" b="1" dirty="0" err="1" smtClean="0">
                <a:solidFill>
                  <a:srgbClr val="7030A0"/>
                </a:solidFill>
              </a:rPr>
              <a:t>КА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Зку</a:t>
            </a:r>
            <a:r>
              <a:rPr lang="ru-RU" sz="3600" b="1" dirty="0" err="1" smtClean="0">
                <a:solidFill>
                  <a:srgbClr val="FF0000"/>
                </a:solidFill>
              </a:rPr>
              <a:t>Би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</a:rPr>
              <a:t>анКи</a:t>
            </a:r>
            <a:r>
              <a:rPr lang="ru-RU" sz="8800" b="1" dirty="0" err="1" smtClean="0">
                <a:solidFill>
                  <a:srgbClr val="7F0771"/>
                </a:solidFill>
                <a:latin typeface="Arial Black" pitchFamily="34" charset="0"/>
              </a:rPr>
              <a:t>со</a:t>
            </a:r>
            <a:r>
              <a:rPr lang="ru-RU" sz="6000" b="1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5490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4511675"/>
          </a:xfrm>
        </p:spPr>
        <p:txBody>
          <a:bodyPr/>
          <a:lstStyle/>
          <a:p>
            <a:pPr eaLnBrk="1" hangingPunct="1"/>
            <a:r>
              <a:rPr lang="ru-RU" sz="14000" b="1" smtClean="0">
                <a:solidFill>
                  <a:srgbClr val="00B050"/>
                </a:solidFill>
              </a:rPr>
              <a:t>йилатиВ</a:t>
            </a:r>
            <a:br>
              <a:rPr lang="ru-RU" sz="14000" b="1" smtClean="0">
                <a:solidFill>
                  <a:srgbClr val="00B050"/>
                </a:solidFill>
              </a:rPr>
            </a:br>
            <a:r>
              <a:rPr lang="ru-RU" sz="14000" b="1" smtClean="0">
                <a:solidFill>
                  <a:srgbClr val="00B050"/>
                </a:solidFill>
              </a:rPr>
              <a:t>икнаиБ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i-main-pic" descr="Картинка 63 из 660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http://readly.ru/public/media/covers/2/7/2723b7051edcbf5e7b4fe290b21fa3b3_20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0"/>
            <a:ext cx="4714875" cy="697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8" descr="http://bcb.bol.edu54.ru/images/079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0"/>
            <a:ext cx="4786313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10" descr="http://www.knigisosklada.ru/images/books/3283/big/3283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0"/>
            <a:ext cx="4429125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6" descr="http://files.web2edu.ru/e4ad5461-31db-48ef-91b4-e5315a8ef6a7/60ff4aed-b462-4a3e-9213-6dd4462f0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4929188" cy="67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115</Words>
  <Application>Microsoft Office PowerPoint</Application>
  <PresentationFormat>Экран (4:3)</PresentationFormat>
  <Paragraphs>30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Цель:</vt:lpstr>
      <vt:lpstr>Слайд 3</vt:lpstr>
      <vt:lpstr>йилатиВ икнаиБ</vt:lpstr>
      <vt:lpstr>Слайд 5</vt:lpstr>
      <vt:lpstr>Слайд 6</vt:lpstr>
      <vt:lpstr>Слайд 7</vt:lpstr>
      <vt:lpstr>Слайд 8</vt:lpstr>
      <vt:lpstr>Слайд 9</vt:lpstr>
      <vt:lpstr>Слайд 10</vt:lpstr>
      <vt:lpstr>Кто это?</vt:lpstr>
      <vt:lpstr>Слайд 12</vt:lpstr>
      <vt:lpstr>Слайд 13</vt:lpstr>
      <vt:lpstr>Виталий Бианки «Сова»</vt:lpstr>
      <vt:lpstr>Слайд 15</vt:lpstr>
      <vt:lpstr>     хо-ро-нишь-ся   стро-ро-нишь-ся   рас-сер-ди-лась   пе-ре-кли-ка-ют-ся   за-гля-ды-ва-ют  </vt:lpstr>
      <vt:lpstr>Слайд 17</vt:lpstr>
      <vt:lpstr>Слайд 18</vt:lpstr>
      <vt:lpstr>Слайд 19</vt:lpstr>
      <vt:lpstr>Словарная работа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Цель: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Client</dc:creator>
  <cp:lastModifiedBy>Айгуль</cp:lastModifiedBy>
  <cp:revision>6</cp:revision>
  <dcterms:created xsi:type="dcterms:W3CDTF">2015-12-08T18:46:38Z</dcterms:created>
  <dcterms:modified xsi:type="dcterms:W3CDTF">2019-04-25T09:19:03Z</dcterms:modified>
</cp:coreProperties>
</file>